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DD279F-397F-4A6E-88D0-94868CAA5EEF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D156EF3-4080-479D-B5BB-ADB19A904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074AB5-DE08-48F4-BD63-D5558860905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  <p:sp>
        <p:nvSpPr>
          <p:cNvPr id="29698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8B91F6-5725-40EF-9326-4900F1855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  <p:sp>
        <p:nvSpPr>
          <p:cNvPr id="31746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11"/>
          <p:cNvSpPr/>
          <p:nvPr/>
        </p:nvSpPr>
        <p:spPr>
          <a:xfrm>
            <a:off x="341313" y="928688"/>
            <a:ext cx="8432800" cy="17716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6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7"/>
          <p:cNvSpPr/>
          <p:nvPr/>
        </p:nvSpPr>
        <p:spPr>
          <a:xfrm>
            <a:off x="457200" y="817563"/>
            <a:ext cx="8229600" cy="117475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7" name="Picture 8" descr="TitleSlideTo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229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TitleSlideBottom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700338"/>
            <a:ext cx="8229600" cy="37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07" y="968189"/>
            <a:ext cx="7799387" cy="1237130"/>
          </a:xfrm>
        </p:spPr>
        <p:txBody>
          <a:bodyPr/>
          <a:lstStyle>
            <a:lvl1pPr algn="r">
              <a:lnSpc>
                <a:spcPts val="5000"/>
              </a:lnSpc>
              <a:defRPr sz="4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07" y="2209799"/>
            <a:ext cx="7799387" cy="466165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4720-65AC-4841-8A09-595EE9565143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05300" y="6492875"/>
            <a:ext cx="533400" cy="365125"/>
          </a:xfrm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A6A6A6"/>
                </a:solidFill>
              </a:defRPr>
            </a:lvl1pPr>
          </a:lstStyle>
          <a:p>
            <a:pPr>
              <a:defRPr/>
            </a:pPr>
            <a:fld id="{510CE6DC-B88D-4143-8606-902E72DC2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6"/>
          <p:cNvSpPr/>
          <p:nvPr/>
        </p:nvSpPr>
        <p:spPr>
          <a:xfrm>
            <a:off x="355600" y="566738"/>
            <a:ext cx="8396288" cy="25971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Rectangle 4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5"/>
          <p:cNvSpPr/>
          <p:nvPr/>
        </p:nvSpPr>
        <p:spPr>
          <a:xfrm>
            <a:off x="457200" y="457200"/>
            <a:ext cx="8229600" cy="119063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9F10-4F15-4F82-AFEB-EE8D5026C0DC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3FF03-71B1-4D76-8C0A-4B6422E34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9"/>
          <p:cNvSpPr/>
          <p:nvPr/>
        </p:nvSpPr>
        <p:spPr>
          <a:xfrm>
            <a:off x="333375" y="566738"/>
            <a:ext cx="8455025" cy="213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7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8"/>
          <p:cNvSpPr/>
          <p:nvPr/>
        </p:nvSpPr>
        <p:spPr>
          <a:xfrm>
            <a:off x="457200" y="457200"/>
            <a:ext cx="8229600" cy="119063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2" y="654268"/>
            <a:ext cx="3657600" cy="5486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94DD2-00FD-4683-8B10-2EF61F98BD61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C0163-B07F-42AB-B919-3C48AB6BD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9"/>
          <p:cNvSpPr/>
          <p:nvPr/>
        </p:nvSpPr>
        <p:spPr>
          <a:xfrm>
            <a:off x="355600" y="347663"/>
            <a:ext cx="8432800" cy="2352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7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8"/>
          <p:cNvSpPr/>
          <p:nvPr/>
        </p:nvSpPr>
        <p:spPr>
          <a:xfrm rot="5400000">
            <a:off x="5598319" y="3310731"/>
            <a:ext cx="5943600" cy="236538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28032" y="457200"/>
            <a:ext cx="3621024" cy="594360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20E5D-B032-40CE-AFA1-5D264A872F4F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B75A7-D32A-4345-9ACE-AAB9ABD74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0"/>
            <a:ext cx="78740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DEEE4-D501-4D4E-B1EA-7D6D1BF83A09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8426B-847B-4786-8661-685AF7D42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10"/>
          <p:cNvSpPr/>
          <p:nvPr/>
        </p:nvSpPr>
        <p:spPr>
          <a:xfrm>
            <a:off x="347663" y="363538"/>
            <a:ext cx="8440737" cy="23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5" name="Picture 8" descr="VerticalRigh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2000" y="457200"/>
            <a:ext cx="1546225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/>
          <p:nvPr/>
        </p:nvSpPr>
        <p:spPr>
          <a:xfrm rot="5400000">
            <a:off x="4074319" y="3369469"/>
            <a:ext cx="5943600" cy="11906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582" y="693738"/>
            <a:ext cx="1491018" cy="5432425"/>
          </a:xfrm>
        </p:spPr>
        <p:txBody>
          <a:bodyPr vert="eaVert" tIns="45720" bIns="4572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3738"/>
            <a:ext cx="6019800" cy="5432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A6273-FE0B-412C-84ED-50A81399FE81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B146E-DE6F-4CB0-A7D5-F643B5287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F8F8E-2DBF-4CB1-AF08-5B77FAA0837B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C6EB-4819-4136-894D-6D2364DF6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9"/>
          <p:cNvSpPr/>
          <p:nvPr/>
        </p:nvSpPr>
        <p:spPr>
          <a:xfrm>
            <a:off x="327025" y="363538"/>
            <a:ext cx="8439150" cy="25177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5" name="Picture 6" descr="SectionHeaderLef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900" y="457200"/>
            <a:ext cx="2217738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7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8"/>
          <p:cNvSpPr/>
          <p:nvPr/>
        </p:nvSpPr>
        <p:spPr>
          <a:xfrm rot="5400000">
            <a:off x="-223043" y="3369468"/>
            <a:ext cx="5943600" cy="119063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041" y="3575712"/>
            <a:ext cx="5396671" cy="1340467"/>
          </a:xfrm>
        </p:spPr>
        <p:txBody>
          <a:bodyPr/>
          <a:lstStyle>
            <a:lvl1pPr algn="r">
              <a:defRPr sz="46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041" y="4980297"/>
            <a:ext cx="5396671" cy="810904"/>
          </a:xfrm>
        </p:spPr>
        <p:txBody>
          <a:bodyPr tIns="0" bIns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EC33E-F91B-454D-A921-110389560B44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6888" y="6492875"/>
            <a:ext cx="533400" cy="365125"/>
          </a:xfrm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A6A6A6"/>
                </a:solidFill>
              </a:defRPr>
            </a:lvl1pPr>
          </a:lstStyle>
          <a:p>
            <a:pPr>
              <a:defRPr/>
            </a:pPr>
            <a:fld id="{A92E9E64-0416-4D5A-B2D9-78ABB52A3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4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1308" y="2286000"/>
            <a:ext cx="3657600" cy="38401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67D26-DB68-4CC0-8CCC-01C18920AE0C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A7F54-BF6D-4DB7-90AD-402C471F5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885281" y="4483894"/>
            <a:ext cx="3375025" cy="15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40081"/>
            <a:ext cx="3657600" cy="730415"/>
          </a:xfrm>
        </p:spPr>
        <p:txBody>
          <a:bodyPr tIns="0" bIns="0" anchor="ctr">
            <a:no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8032" y="2040081"/>
            <a:ext cx="3657600" cy="730415"/>
          </a:xfrm>
        </p:spPr>
        <p:txBody>
          <a:bodyPr tIns="0" bIns="0" anchor="ctr">
            <a:no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8032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86F49-51CA-40D7-99BC-0543A8B793CC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FF87A-D108-4182-9F0B-7DB0BADAD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050" y="2286001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050" y="4302966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5E903-76DF-4322-B6F5-6779B3C4D507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49D2D-0B51-42AD-9A29-35047CC37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54085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46BD-092F-4284-B02E-616A4308E8CD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05B93-AA98-40D9-8B2B-AC6B7AC81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BB24D-728D-4E0F-9F9B-F0F4E785825A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26ABB-D026-4243-80E5-BF98FE865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4F82B-43FC-44D6-97C0-A55097B3BAAA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D4DC-62AF-452A-AA6D-E92612FCE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RunningTop-R.jpg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57200" y="457200"/>
            <a:ext cx="8229600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813" y="455613"/>
            <a:ext cx="7824787" cy="1323975"/>
          </a:xfrm>
          <a:prstGeom prst="rect">
            <a:avLst/>
          </a:prstGeom>
          <a:effectLst/>
        </p:spPr>
        <p:txBody>
          <a:bodyPr vert="horz" lIns="91440" tIns="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0" y="2286000"/>
            <a:ext cx="61976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972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>
                    <a:lumMod val="6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125B1EB-4ECE-4F0E-8479-C248D428403E}" type="datetimeFigureOut">
              <a:rPr lang="en-US"/>
              <a:pPr>
                <a:defRPr/>
              </a:pPr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500" y="6492875"/>
            <a:ext cx="34163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A6A6A6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413" y="6149975"/>
            <a:ext cx="533400" cy="365125"/>
          </a:xfrm>
          <a:prstGeom prst="rect">
            <a:avLst/>
          </a:prstGeom>
        </p:spPr>
        <p:txBody>
          <a:bodyPr vert="horz" lIns="91440" tIns="91440" rIns="91440" bIns="9144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20E3C01-4378-4608-B125-9C756D1B9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57200" y="1841500"/>
            <a:ext cx="8229600" cy="119063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6" r:id="rId3"/>
    <p:sldLayoutId id="2147483673" r:id="rId4"/>
    <p:sldLayoutId id="2147483677" r:id="rId5"/>
    <p:sldLayoutId id="2147483672" r:id="rId6"/>
    <p:sldLayoutId id="2147483671" r:id="rId7"/>
    <p:sldLayoutId id="2147483670" r:id="rId8"/>
    <p:sldLayoutId id="2147483669" r:id="rId9"/>
    <p:sldLayoutId id="2147483678" r:id="rId10"/>
    <p:sldLayoutId id="2147483679" r:id="rId11"/>
    <p:sldLayoutId id="2147483680" r:id="rId12"/>
    <p:sldLayoutId id="2147483668" r:id="rId13"/>
    <p:sldLayoutId id="2147483681" r:id="rId14"/>
  </p:sldLayoutIdLst>
  <p:txStyles>
    <p:titleStyle>
      <a:lvl1pPr algn="r" rtl="0" eaLnBrk="0" fontAlgn="base" hangingPunct="0">
        <a:lnSpc>
          <a:spcPts val="5400"/>
        </a:lnSpc>
        <a:spcBef>
          <a:spcPct val="0"/>
        </a:spcBef>
        <a:spcAft>
          <a:spcPct val="0"/>
        </a:spcAft>
        <a:defRPr sz="5200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/>
        </a:defRPr>
      </a:lvl2pPr>
      <a:lvl3pPr algn="r" rtl="0" eaLnBrk="0" fontAlgn="base" hangingPunct="0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/>
        </a:defRPr>
      </a:lvl3pPr>
      <a:lvl4pPr algn="r" rtl="0" eaLnBrk="0" fontAlgn="base" hangingPunct="0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/>
        </a:defRPr>
      </a:lvl4pPr>
      <a:lvl5pPr algn="r" rtl="0" eaLnBrk="0" fontAlgn="base" hangingPunct="0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/>
        </a:defRPr>
      </a:lvl5pPr>
      <a:lvl6pPr marL="457200"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/>
        </a:defRPr>
      </a:lvl6pPr>
      <a:lvl7pPr marL="914400"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/>
        </a:defRPr>
      </a:lvl7pPr>
      <a:lvl8pPr marL="1371600"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/>
        </a:defRPr>
      </a:lvl8pPr>
      <a:lvl9pPr marL="1828800"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/>
        </a:defRPr>
      </a:lvl9pPr>
    </p:titleStyle>
    <p:bodyStyle>
      <a:lvl1pPr marL="282575" indent="-282575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262626"/>
          </a:solidFill>
          <a:latin typeface="+mn-lt"/>
          <a:ea typeface="+mn-ea"/>
          <a:cs typeface="+mn-cs"/>
        </a:defRPr>
      </a:lvl1pPr>
      <a:lvl2pPr marL="577850" indent="-2952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262626"/>
          </a:solidFill>
          <a:latin typeface="+mn-lt"/>
          <a:ea typeface="+mn-ea"/>
          <a:cs typeface="+mn-cs"/>
        </a:defRPr>
      </a:lvl2pPr>
      <a:lvl3pPr marL="8604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143000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42557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katzcompanyinc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emrsa.org/resources/finance/guide.php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pr.org/" TargetMode="External"/><Relationship Id="rId3" Type="http://schemas.openxmlformats.org/officeDocument/2006/relationships/hyperlink" Target="http://www.acep.org/" TargetMode="External"/><Relationship Id="rId7" Type="http://schemas.openxmlformats.org/officeDocument/2006/relationships/hyperlink" Target="http://www.practicelink.com/" TargetMode="External"/><Relationship Id="rId2" Type="http://schemas.openxmlformats.org/officeDocument/2006/relationships/hyperlink" Target="http://www.aaem.org/membership/jobbank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medhome.com/" TargetMode="External"/><Relationship Id="rId5" Type="http://schemas.openxmlformats.org/officeDocument/2006/relationships/hyperlink" Target="http://www.edphysician.com/" TargetMode="External"/><Relationship Id="rId4" Type="http://schemas.openxmlformats.org/officeDocument/2006/relationships/hyperlink" Target="http://www.emra.org/" TargetMode="Externa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.wsj.com/" TargetMode="External"/><Relationship Id="rId2" Type="http://schemas.openxmlformats.org/officeDocument/2006/relationships/hyperlink" Target="http://www.money.com/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143000" y="1139825"/>
            <a:ext cx="7772400" cy="501015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800" smtClean="0"/>
              <a:t>Job Selection and Satisfaction Among Emergency Physicians</a:t>
            </a:r>
            <a:br>
              <a:rPr lang="en-US" sz="4800" smtClean="0"/>
            </a:br>
            <a:r>
              <a:rPr lang="en-US" sz="2600" smtClean="0"/>
              <a:t>Joe Lex, MD</a:t>
            </a:r>
            <a:br>
              <a:rPr lang="en-US" sz="2600" smtClean="0"/>
            </a:br>
            <a:r>
              <a:rPr lang="en-US" sz="2600" smtClean="0"/>
              <a:t>Temple  University School of Medicine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Financial Considerations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2004 Tower Survey of EM Salaries:</a:t>
            </a:r>
          </a:p>
          <a:p>
            <a:pPr eaLnBrk="1" hangingPunct="1"/>
            <a:r>
              <a:rPr lang="en-US" smtClean="0"/>
              <a:t>National average, non-academic: 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	$165,000 – 180,000</a:t>
            </a:r>
          </a:p>
          <a:p>
            <a:pPr eaLnBrk="1" hangingPunct="1"/>
            <a:r>
              <a:rPr lang="en-US" smtClean="0"/>
              <a:t>National average, academic: 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	$140,000 – 160,000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Financial Considerations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2004 Tower Survey of EM Salaries:</a:t>
            </a:r>
          </a:p>
          <a:p>
            <a:pPr eaLnBrk="1" hangingPunct="1"/>
            <a:r>
              <a:rPr lang="en-US" smtClean="0"/>
              <a:t>West  and Northwest: $160,000</a:t>
            </a:r>
          </a:p>
          <a:p>
            <a:pPr eaLnBrk="1" hangingPunct="1"/>
            <a:r>
              <a:rPr lang="en-US" smtClean="0"/>
              <a:t>Northeast and Southeast: $180,000</a:t>
            </a:r>
          </a:p>
          <a:p>
            <a:pPr eaLnBrk="1" hangingPunct="1"/>
            <a:r>
              <a:rPr lang="en-US" smtClean="0"/>
              <a:t>Midwest: $200,000</a:t>
            </a:r>
          </a:p>
          <a:p>
            <a:pPr eaLnBrk="1" hangingPunct="1"/>
            <a:r>
              <a:rPr lang="en-US" smtClean="0"/>
              <a:t>Texas: $225,000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Job Selection – New Grads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Prepare your CV and cover letter</a:t>
            </a:r>
          </a:p>
          <a:p>
            <a:pPr eaLnBrk="1" hangingPunct="1"/>
            <a:r>
              <a:rPr lang="en-US" smtClean="0"/>
              <a:t>Decide on your search strategy</a:t>
            </a:r>
          </a:p>
          <a:p>
            <a:pPr eaLnBrk="1" hangingPunct="1"/>
            <a:r>
              <a:rPr lang="en-US" smtClean="0"/>
              <a:t>Research the Job Market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Do You Need a Recruiter?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you are focusing on a limited geographic area, probably not</a:t>
            </a:r>
          </a:p>
          <a:p>
            <a:pPr eaLnBrk="1" hangingPunct="1"/>
            <a:r>
              <a:rPr lang="en-US" smtClean="0"/>
              <a:t>If you’re trying to enter a tight market, YES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Best Open Markets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2179638"/>
            <a:ext cx="3736975" cy="4144962"/>
          </a:xfrm>
        </p:spPr>
        <p:txBody>
          <a:bodyPr/>
          <a:lstStyle/>
          <a:p>
            <a:pPr eaLnBrk="1" hangingPunct="1"/>
            <a:r>
              <a:rPr lang="en-US" sz="3600" smtClean="0"/>
              <a:t>Texas</a:t>
            </a:r>
          </a:p>
          <a:p>
            <a:pPr eaLnBrk="1" hangingPunct="1"/>
            <a:r>
              <a:rPr lang="en-US" sz="3600" smtClean="0"/>
              <a:t>New York</a:t>
            </a:r>
          </a:p>
          <a:p>
            <a:pPr eaLnBrk="1" hangingPunct="1"/>
            <a:r>
              <a:rPr lang="en-US" sz="3600" smtClean="0"/>
              <a:t>Pennsylvania</a:t>
            </a:r>
          </a:p>
          <a:p>
            <a:pPr eaLnBrk="1" hangingPunct="1"/>
            <a:r>
              <a:rPr lang="en-US" sz="3600" smtClean="0"/>
              <a:t>Florida</a:t>
            </a:r>
          </a:p>
          <a:p>
            <a:pPr eaLnBrk="1" hangingPunct="1"/>
            <a:r>
              <a:rPr lang="en-US" sz="3600" smtClean="0"/>
              <a:t>California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1225" y="2179638"/>
            <a:ext cx="3736975" cy="4144962"/>
          </a:xfrm>
        </p:spPr>
        <p:txBody>
          <a:bodyPr/>
          <a:lstStyle/>
          <a:p>
            <a:pPr eaLnBrk="1" hangingPunct="1"/>
            <a:r>
              <a:rPr lang="en-US" sz="3600" smtClean="0"/>
              <a:t>Missouri</a:t>
            </a:r>
          </a:p>
          <a:p>
            <a:pPr eaLnBrk="1" hangingPunct="1"/>
            <a:r>
              <a:rPr lang="en-US" sz="3600" smtClean="0"/>
              <a:t>Illinois</a:t>
            </a:r>
          </a:p>
          <a:p>
            <a:pPr eaLnBrk="1" hangingPunct="1"/>
            <a:r>
              <a:rPr lang="en-US" sz="3600" smtClean="0"/>
              <a:t>North Carolina</a:t>
            </a:r>
          </a:p>
          <a:p>
            <a:pPr eaLnBrk="1" hangingPunct="1"/>
            <a:r>
              <a:rPr lang="en-US" sz="3600" smtClean="0"/>
              <a:t>Virginia</a:t>
            </a:r>
          </a:p>
          <a:p>
            <a:pPr eaLnBrk="1" hangingPunct="1"/>
            <a:r>
              <a:rPr lang="en-US" sz="3600" smtClean="0"/>
              <a:t>Tennessee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Tightest Markets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2232025"/>
            <a:ext cx="3736975" cy="40925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San Diego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Alaska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Hawaii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Delaware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Vermont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Seattle</a:t>
            </a:r>
          </a:p>
        </p:txBody>
      </p:sp>
      <p:sp>
        <p:nvSpPr>
          <p:cNvPr id="2160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1225" y="2232025"/>
            <a:ext cx="3736975" cy="40925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Atlanta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Las Vegas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Utah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Idaho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Montana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Chicago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Survey by Barbara Katz</a:t>
            </a:r>
          </a:p>
          <a:p>
            <a:pPr eaLnBrk="1" hangingPunct="1"/>
            <a:r>
              <a:rPr lang="en-US" smtClean="0"/>
              <a:t>28 ED Directors</a:t>
            </a:r>
          </a:p>
          <a:p>
            <a:pPr eaLnBrk="1" hangingPunct="1"/>
            <a:r>
              <a:rPr lang="en-US" smtClean="0"/>
              <a:t>Academic facilities, large trauma centers, average and small community EDs</a:t>
            </a:r>
          </a:p>
          <a:p>
            <a:pPr eaLnBrk="1" hangingPunct="1"/>
            <a:r>
              <a:rPr lang="en-US" smtClean="0"/>
              <a:t>All areas of country</a:t>
            </a:r>
          </a:p>
          <a:p>
            <a:pPr eaLnBrk="1" hangingPunct="1"/>
            <a:r>
              <a:rPr lang="en-US" smtClean="0"/>
              <a:t>10 questions</a:t>
            </a: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“What criteria will you use to evaluate graduating resident job candidates?”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41%: “personal knowledge of and experience with the candidate’s residency program”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41%: “recommendation from a colleague”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29%: “candid reference from program director”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“What criteria will you use to evaluate graduating resident job candidates?”</a:t>
            </a:r>
          </a:p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29%: “interpersonal skills”</a:t>
            </a:r>
          </a:p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24%: no response at all</a:t>
            </a:r>
          </a:p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24%: “enthusiasm for the job”</a:t>
            </a:r>
          </a:p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18%: “understanding the Big Picture”</a:t>
            </a:r>
          </a:p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12%: “professional demeanor”</a:t>
            </a:r>
          </a:p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 7%:  “long-term goals”</a:t>
            </a:r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MEDICAL SCHOOL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0%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6%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6%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18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Job Selection – New Grads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information about…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…job searching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…contracts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…negotiation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…career options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…financial planning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…malpractice insurance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RESIDENCY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30%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41%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29%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APPEARANCE OF CV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0%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30%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69%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1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APPEARANCE OF CANDIDATE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6%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94%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0%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ARTICULATION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24%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76%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0%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SENSE OF HUMOR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12%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59%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29%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TEAM PLAYER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76%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24%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0%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LEADERSHIP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24%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47%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29%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ENTHUSIASM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65%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29%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6%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KNOWLEDGE OF THE AREA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0%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29%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29%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42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PROFESSIONAL GOALS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12%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47%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29%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12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Job Selection – New Grads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Barb Katz, physician recruiter working with Emergency Medicine graduating residents and physicians since 1991, writes “The Katz Report” for Emergency Physicians’ Monthly</a:t>
            </a:r>
          </a:p>
          <a:p>
            <a:pPr eaLnBrk="1" hangingPunct="1"/>
            <a:r>
              <a:rPr lang="en-US" smtClean="0">
                <a:hlinkClick r:id="rId2"/>
              </a:rPr>
              <a:t>www.thekatzcompanyinc.com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31427" name="Rectangle 1027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PERSONAL AND FAMILY GOALS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18%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35%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41%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6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TIES TO THE AREA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6%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47%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29%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6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“How would you rate the following elements when evaluating a graduating resident job candidate?”</a:t>
            </a:r>
          </a:p>
          <a:p>
            <a:pPr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REFERENCES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Most important			71%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Very important			24%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Somewhat important		5%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important		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“What is the SINGLE most important factor in choosing a graduating resident job candidate?”</a:t>
            </a:r>
          </a:p>
          <a:p>
            <a:pPr eaLnBrk="1" hangingPunct="1"/>
            <a:r>
              <a:rPr lang="en-US" u="sng" smtClean="0"/>
              <a:t>Ability to get along with and work well with others</a:t>
            </a:r>
            <a:r>
              <a:rPr lang="en-US" smtClean="0"/>
              <a:t>: 44%</a:t>
            </a:r>
          </a:p>
          <a:p>
            <a:pPr eaLnBrk="1" hangingPunct="1"/>
            <a:r>
              <a:rPr lang="en-US" smtClean="0"/>
              <a:t>Professional demeanor and work ethic: 24%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“What is the SINGLE most important factor in choosing a graduating resident job candidate?”</a:t>
            </a:r>
          </a:p>
          <a:p>
            <a:pPr eaLnBrk="1" hangingPunct="1"/>
            <a:r>
              <a:rPr lang="en-US" smtClean="0"/>
              <a:t>Genuine enthusiasm for job: 	24%</a:t>
            </a:r>
          </a:p>
          <a:p>
            <a:pPr eaLnBrk="1" hangingPunct="1"/>
            <a:r>
              <a:rPr lang="en-US" smtClean="0"/>
              <a:t>Reliability and flexibility: 	12%</a:t>
            </a:r>
          </a:p>
          <a:p>
            <a:pPr eaLnBrk="1" hangingPunct="1"/>
            <a:r>
              <a:rPr lang="en-US" smtClean="0"/>
              <a:t>Ability to move patients: 	12%</a:t>
            </a:r>
          </a:p>
          <a:p>
            <a:pPr eaLnBrk="1" hangingPunct="1"/>
            <a:r>
              <a:rPr lang="en-US" smtClean="0"/>
              <a:t>Character and values: 		12%</a:t>
            </a:r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“What pet peeves do you have about graduating resident candidates?”</a:t>
            </a:r>
          </a:p>
          <a:p>
            <a:pPr eaLnBrk="1" hangingPunct="1"/>
            <a:r>
              <a:rPr lang="en-US" smtClean="0"/>
              <a:t>Inflated sense of entitlement, over-confidence: 					24%</a:t>
            </a:r>
          </a:p>
          <a:p>
            <a:pPr eaLnBrk="1" hangingPunct="1"/>
            <a:r>
              <a:rPr lang="en-US" smtClean="0"/>
              <a:t>Lack of aggressiveness: 	12%</a:t>
            </a:r>
          </a:p>
          <a:p>
            <a:pPr eaLnBrk="1" hangingPunct="1"/>
            <a:r>
              <a:rPr lang="en-US" smtClean="0"/>
              <a:t>Poor communication skills: 	12%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en-US" smtClean="0"/>
              <a:t>“What pet peeves do you have about graduating resident candidates?”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Early questions about income and schedules: 						12%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Protracted negotiations: 		12%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Overwhelming list of questions: 							6%</a:t>
            </a:r>
          </a:p>
        </p:txBody>
      </p:sp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“What are your major complaints about graduating resident CVs?”</a:t>
            </a:r>
          </a:p>
          <a:p>
            <a:pPr eaLnBrk="1" hangingPunct="1"/>
            <a:r>
              <a:rPr lang="en-US" smtClean="0"/>
              <a:t>None: 										53%</a:t>
            </a:r>
          </a:p>
          <a:p>
            <a:pPr eaLnBrk="1" hangingPunct="1"/>
            <a:r>
              <a:rPr lang="en-US" smtClean="0"/>
              <a:t>Too much information: 		24% </a:t>
            </a:r>
          </a:p>
          <a:p>
            <a:pPr eaLnBrk="1" hangingPunct="1"/>
            <a:r>
              <a:rPr lang="en-US" smtClean="0"/>
              <a:t>Fancy format, no substance: 		12% </a:t>
            </a:r>
          </a:p>
          <a:p>
            <a:pPr eaLnBrk="1" hangingPunct="1"/>
            <a:r>
              <a:rPr lang="en-US" smtClean="0"/>
              <a:t>Important data hard-to-find or missing: 							12%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“What do you look for in a graduating resident candidate during social interview situations?”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Social skills, poise, responsiveness to others: 			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47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Warmth, friendliness, outgoing personality: 					35%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Interests outside of EM” 		29%</a:t>
            </a:r>
          </a:p>
        </p:txBody>
      </p:sp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en-US" smtClean="0"/>
              <a:t>“How do you make hiring decisions?”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Department consensus: 		35%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Input from everyone, director makes final decision: 					25%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Director alone: 			18%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Group partnership vote: 		6%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 Search committee: 			6%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Job Selection – New Grads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START EARLY! </a:t>
            </a:r>
          </a:p>
          <a:p>
            <a:pPr eaLnBrk="1" hangingPunct="1"/>
            <a:r>
              <a:rPr lang="en-US" smtClean="0"/>
              <a:t>Make a “to-do” list with a timeline</a:t>
            </a:r>
          </a:p>
          <a:p>
            <a:pPr eaLnBrk="1" hangingPunct="1"/>
            <a:r>
              <a:rPr lang="en-US" smtClean="0"/>
              <a:t>Use your elective time wisely	</a:t>
            </a:r>
          </a:p>
          <a:p>
            <a:pPr eaLnBrk="1" hangingPunct="1"/>
            <a:r>
              <a:rPr lang="en-US" smtClean="0"/>
              <a:t>Realize all the “other crap” you have to do!	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“What can residency programs do to make graduates more marketable?”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Teach about documentation, billing, coding: 			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			24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Teach communication / compassion: 						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	24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Teach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interspecialty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team work: 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			12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</p:txBody>
      </p:sp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“What can residency programs do to make graduates more marketable?”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Administrative rotation: 		12%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Teach efficient patient management (speed): 					12%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Let seniors moonlight: 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12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Make all residency programs 4 years: 					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			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12%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ED Directors Want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“On average, how long do graduating residents stay on the job?  Why do you think they leave?”</a:t>
            </a:r>
          </a:p>
          <a:p>
            <a:pPr marL="457200" indent="-457200" eaLnBrk="1" fontAlgn="auto" hangingPunct="1"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Average retention 2.5 years: 		53%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Relocation: 			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			36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Unhappiness of spouse: 		36%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More money: 	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18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Can’t handle the job: 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10%</a:t>
            </a:r>
          </a:p>
        </p:txBody>
      </p:sp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One Director’s Perspective</a:t>
            </a:r>
          </a:p>
        </p:txBody>
      </p:sp>
      <p:graphicFrame>
        <p:nvGraphicFramePr>
          <p:cNvPr id="375866" name="Group 58"/>
          <p:cNvGraphicFramePr>
            <a:graphicFrameLocks noGrp="1"/>
          </p:cNvGraphicFramePr>
          <p:nvPr/>
        </p:nvGraphicFramePr>
        <p:xfrm>
          <a:off x="414338" y="2127250"/>
          <a:ext cx="8382000" cy="4664075"/>
        </p:xfrm>
        <a:graphic>
          <a:graphicData uri="http://schemas.openxmlformats.org/drawingml/2006/table">
            <a:tbl>
              <a:tblPr/>
              <a:tblGrid>
                <a:gridCol w="4191000"/>
                <a:gridCol w="4191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Success Attribute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New Grad Reality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am joining a noble specialty of honorable men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Those who have come before are out to screw 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Respect and honor the founders of the specialty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Denigrate the founders, emphasize their flaws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One Director’s Perspective</a:t>
            </a:r>
          </a:p>
        </p:txBody>
      </p:sp>
      <p:graphicFrame>
        <p:nvGraphicFramePr>
          <p:cNvPr id="376853" name="Group 21"/>
          <p:cNvGraphicFramePr>
            <a:graphicFrameLocks noGrp="1"/>
          </p:cNvGraphicFramePr>
          <p:nvPr/>
        </p:nvGraphicFramePr>
        <p:xfrm>
          <a:off x="381000" y="2174875"/>
          <a:ext cx="8382000" cy="4224338"/>
        </p:xfrm>
        <a:graphic>
          <a:graphicData uri="http://schemas.openxmlformats.org/drawingml/2006/table">
            <a:tbl>
              <a:tblPr/>
              <a:tblGrid>
                <a:gridCol w="4191000"/>
                <a:gridCol w="4191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Success Attribute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New Grad Reality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Strength in professional unity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False pride / sense of superiority in being a contrarian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All for one, one for all in the specialty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Screw the non-residency trained interlopers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One Director’s Perspective</a:t>
            </a:r>
          </a:p>
        </p:txBody>
      </p:sp>
      <p:graphicFrame>
        <p:nvGraphicFramePr>
          <p:cNvPr id="378907" name="Group 27"/>
          <p:cNvGraphicFramePr>
            <a:graphicFrameLocks noGrp="1"/>
          </p:cNvGraphicFramePr>
          <p:nvPr/>
        </p:nvGraphicFramePr>
        <p:xfrm>
          <a:off x="265113" y="2081213"/>
          <a:ext cx="8610600" cy="4114800"/>
        </p:xfrm>
        <a:graphic>
          <a:graphicData uri="http://schemas.openxmlformats.org/drawingml/2006/table">
            <a:tbl>
              <a:tblPr/>
              <a:tblGrid>
                <a:gridCol w="4267200"/>
                <a:gridCol w="43434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Success Attribute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New Grad Reality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Compensation in proportion to contribution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Equal compensation just because I deserve it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Talented leadership / administration the differentiator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Group leadership and administration are parasitic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One Director’s Perspective</a:t>
            </a:r>
          </a:p>
        </p:txBody>
      </p:sp>
      <p:graphicFrame>
        <p:nvGraphicFramePr>
          <p:cNvPr id="379926" name="Group 22"/>
          <p:cNvGraphicFramePr>
            <a:graphicFrameLocks noGrp="1"/>
          </p:cNvGraphicFramePr>
          <p:nvPr/>
        </p:nvGraphicFramePr>
        <p:xfrm>
          <a:off x="277813" y="2068513"/>
          <a:ext cx="8610600" cy="4664075"/>
        </p:xfrm>
        <a:graphic>
          <a:graphicData uri="http://schemas.openxmlformats.org/drawingml/2006/table">
            <a:tbl>
              <a:tblPr/>
              <a:tblGrid>
                <a:gridCol w="4267200"/>
                <a:gridCol w="43434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Success Attribute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New Grad Reality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Humility - I still have things to learn from experience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These incompetent jerks could learn a thing or two from 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Gratitude for opportunity and mentoring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Begrudge those who have come before their due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One Director’s Perspective</a:t>
            </a:r>
          </a:p>
        </p:txBody>
      </p:sp>
      <p:graphicFrame>
        <p:nvGraphicFramePr>
          <p:cNvPr id="380949" name="Group 21"/>
          <p:cNvGraphicFramePr>
            <a:graphicFrameLocks noGrp="1"/>
          </p:cNvGraphicFramePr>
          <p:nvPr/>
        </p:nvGraphicFramePr>
        <p:xfrm>
          <a:off x="277813" y="2174875"/>
          <a:ext cx="8610600" cy="4114800"/>
        </p:xfrm>
        <a:graphic>
          <a:graphicData uri="http://schemas.openxmlformats.org/drawingml/2006/table">
            <a:tbl>
              <a:tblPr/>
              <a:tblGrid>
                <a:gridCol w="4267200"/>
                <a:gridCol w="43434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Success Attribute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New Grad Reality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Earn your position in the group practice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Demand / steal your position at all costs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The means is more important than the end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Monotype Sorts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The end justifies the means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Job Satisfaction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pPr algn="ctr" eaLnBrk="1" hangingPunct="1">
              <a:buFont typeface="Monotype Sorts" charset="2"/>
              <a:buNone/>
            </a:pPr>
            <a:r>
              <a:rPr lang="en-US" sz="5400" smtClean="0"/>
              <a:t>70% of graduating residents will leave their first job within 2 years!</a:t>
            </a:r>
          </a:p>
        </p:txBody>
      </p:sp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Why Do New Grads Leave?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formal research on why so many new grads change jobs within 2 years</a:t>
            </a:r>
          </a:p>
          <a:p>
            <a:pPr eaLnBrk="1" hangingPunct="1"/>
            <a:r>
              <a:rPr lang="en-US" smtClean="0"/>
              <a:t>Recruiters’ individual track records are best source of info available.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“Other Crap”….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2112963"/>
            <a:ext cx="3736975" cy="4211637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Complete residency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Administrative rotation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Licensing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Credentialing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Financial planning</a:t>
            </a:r>
          </a:p>
        </p:txBody>
      </p:sp>
      <p:sp>
        <p:nvSpPr>
          <p:cNvPr id="2027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1225" y="2112963"/>
            <a:ext cx="3736975" cy="4211637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Life insurance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Disability insurance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Loan Consolidation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House hunting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Relocating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Study for boards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Why Do New Grads Leave?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Lack of clear-cut career / personal goals during / initial job search</a:t>
            </a:r>
          </a:p>
          <a:p>
            <a:pPr eaLnBrk="1" hangingPunct="1"/>
            <a:r>
              <a:rPr lang="en-US" smtClean="0"/>
              <a:t>Change in priorities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Initial priorities:</a:t>
            </a:r>
          </a:p>
          <a:p>
            <a:pPr eaLnBrk="1" hangingPunct="1"/>
            <a:r>
              <a:rPr lang="en-US" smtClean="0"/>
              <a:t>Location / lifestyle: 73%</a:t>
            </a:r>
          </a:p>
          <a:p>
            <a:pPr eaLnBrk="1" hangingPunct="1"/>
            <a:r>
              <a:rPr lang="en-US" smtClean="0"/>
              <a:t>Financial considerations: 15%</a:t>
            </a:r>
          </a:p>
          <a:p>
            <a:pPr eaLnBrk="1" hangingPunct="1"/>
            <a:r>
              <a:rPr lang="en-US" smtClean="0"/>
              <a:t>Practice Profile: 12%</a:t>
            </a:r>
          </a:p>
        </p:txBody>
      </p:sp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Who Stays Longest?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 Profile #1 priority</a:t>
            </a:r>
          </a:p>
          <a:p>
            <a:pPr eaLnBrk="1" hangingPunct="1"/>
            <a:r>
              <a:rPr lang="en-US" smtClean="0"/>
              <a:t>Clear-cut career and personal goals</a:t>
            </a:r>
          </a:p>
          <a:p>
            <a:pPr eaLnBrk="1" hangingPunct="1"/>
            <a:r>
              <a:rPr lang="en-US" smtClean="0"/>
              <a:t>Married…with children</a:t>
            </a:r>
          </a:p>
          <a:p>
            <a:pPr eaLnBrk="1" hangingPunct="1"/>
            <a:r>
              <a:rPr lang="en-US" smtClean="0"/>
              <a:t>Family ties to the area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Contributing to Attrition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Choosing on location alone</a:t>
            </a:r>
          </a:p>
          <a:p>
            <a:pPr eaLnBrk="1" hangingPunct="1"/>
            <a:r>
              <a:rPr lang="en-US" smtClean="0"/>
              <a:t>Lack of knowledge about the job market and the “business side” of Emergency Medicine</a:t>
            </a:r>
          </a:p>
          <a:p>
            <a:pPr eaLnBrk="1" hangingPunct="1"/>
            <a:r>
              <a:rPr lang="en-US" smtClean="0"/>
              <a:t>Mobility of the specialty</a:t>
            </a:r>
          </a:p>
          <a:p>
            <a:pPr eaLnBrk="1" hangingPunct="1"/>
            <a:r>
              <a:rPr lang="en-US" smtClean="0"/>
              <a:t>Increased marketability once board certified</a:t>
            </a:r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Contributing to Attrition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Employers lack effective retention plans: annual salary increase, increased time off, incentive bonuses, partnership, profit sharing</a:t>
            </a:r>
          </a:p>
        </p:txBody>
      </p:sp>
    </p:spTree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Wakemen et al.  JEM 1991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539 EM residency grads</a:t>
            </a:r>
          </a:p>
          <a:p>
            <a:pPr eaLnBrk="1" hangingPunct="1"/>
            <a:r>
              <a:rPr lang="en-US" smtClean="0"/>
              <a:t>Majority satisfied / very satisfied with choice of EM as career and with quality of residency training</a:t>
            </a:r>
          </a:p>
          <a:p>
            <a:pPr eaLnBrk="1" hangingPunct="1"/>
            <a:r>
              <a:rPr lang="en-US" smtClean="0"/>
              <a:t>22% cited lack of preparation to perform administrative tasks as most significant weakness of residency training</a:t>
            </a:r>
          </a:p>
        </p:txBody>
      </p:sp>
    </p:spTree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Wakemen et al.  JEM 1991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Residency-trained emergency physicians highly concentrated in states in which EM residencies are located</a:t>
            </a:r>
          </a:p>
          <a:p>
            <a:pPr eaLnBrk="1" hangingPunct="1"/>
            <a:r>
              <a:rPr lang="en-US" smtClean="0"/>
              <a:t>Percentage of new grads choosing academic careers is lower than in previous studies</a:t>
            </a:r>
          </a:p>
        </p:txBody>
      </p:sp>
    </p:spTree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ABEM Longitudinal Study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MA Reinhart, et al.  Annals 1999</a:t>
            </a:r>
          </a:p>
          <a:p>
            <a:pPr eaLnBrk="1" hangingPunct="1"/>
            <a:r>
              <a:rPr lang="en-US" smtClean="0"/>
              <a:t>958 respondents </a:t>
            </a:r>
          </a:p>
          <a:p>
            <a:pPr eaLnBrk="1" hangingPunct="1"/>
            <a:r>
              <a:rPr lang="en-US" smtClean="0"/>
              <a:t>Cohorts selected approximately every 5 years:  ’79, ’84, ’88’, ‘93</a:t>
            </a:r>
          </a:p>
          <a:p>
            <a:pPr eaLnBrk="1" hangingPunct="1"/>
            <a:r>
              <a:rPr lang="en-US" smtClean="0"/>
              <a:t>89% born in US</a:t>
            </a:r>
          </a:p>
          <a:p>
            <a:pPr eaLnBrk="1" hangingPunct="1"/>
            <a:r>
              <a:rPr lang="en-US" smtClean="0"/>
              <a:t>87% graduated US med school</a:t>
            </a:r>
          </a:p>
          <a:p>
            <a:pPr eaLnBrk="1" hangingPunct="1"/>
            <a:r>
              <a:rPr lang="en-US" smtClean="0"/>
              <a:t>93% MD, 7% DO</a:t>
            </a:r>
          </a:p>
        </p:txBody>
      </p:sp>
    </p:spTree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ABEM Longitudinal Study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92% Caucasian</a:t>
            </a:r>
          </a:p>
          <a:p>
            <a:pPr eaLnBrk="1" hangingPunct="1"/>
            <a:r>
              <a:rPr lang="en-US" smtClean="0"/>
              <a:t>86% male</a:t>
            </a:r>
          </a:p>
          <a:p>
            <a:pPr eaLnBrk="1" hangingPunct="1"/>
            <a:r>
              <a:rPr lang="en-US" smtClean="0"/>
              <a:t>82% married</a:t>
            </a:r>
          </a:p>
          <a:p>
            <a:pPr eaLnBrk="1" hangingPunct="1"/>
            <a:r>
              <a:rPr lang="en-US" smtClean="0"/>
              <a:t>79% have one or more children</a:t>
            </a:r>
          </a:p>
          <a:p>
            <a:pPr eaLnBrk="1" hangingPunct="1"/>
            <a:r>
              <a:rPr lang="en-US" smtClean="0"/>
              <a:t>47% in their 40’s, 10% &gt;55</a:t>
            </a:r>
          </a:p>
          <a:p>
            <a:pPr eaLnBrk="1" hangingPunct="1"/>
            <a:r>
              <a:rPr lang="en-US" smtClean="0"/>
              <a:t>73% practicing EM at least 50%</a:t>
            </a:r>
          </a:p>
          <a:p>
            <a:pPr eaLnBrk="1" hangingPunct="1"/>
            <a:r>
              <a:rPr lang="en-US" smtClean="0"/>
              <a:t>25% are ED directors</a:t>
            </a:r>
          </a:p>
        </p:txBody>
      </p:sp>
    </p:spTree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ABEM Longitudinal Study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13% involved in academics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7% involved in EM administration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71% plan to continue practicing EM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33% expect to become ED director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29% expect to be academic clinical faculty</a:t>
            </a:r>
          </a:p>
        </p:txBody>
      </p:sp>
    </p:spTree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ABEM Longitudinal Study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18% expect to be an EMS director</a:t>
            </a:r>
          </a:p>
          <a:p>
            <a:pPr eaLnBrk="1" hangingPunct="1"/>
            <a:r>
              <a:rPr lang="en-US" smtClean="0"/>
              <a:t>7% expect to retire within next 5 years</a:t>
            </a:r>
          </a:p>
          <a:p>
            <a:pPr eaLnBrk="1" hangingPunct="1"/>
            <a:r>
              <a:rPr lang="en-US" smtClean="0"/>
              <a:t>7% “very likely” or “likely” to leave EM within 1 year</a:t>
            </a:r>
          </a:p>
          <a:p>
            <a:pPr eaLnBrk="1" hangingPunct="1"/>
            <a:r>
              <a:rPr lang="en-US" smtClean="0"/>
              <a:t>19% “very likely” or “likely” to leave EM within 5 years</a:t>
            </a: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Job Selection – New Grads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 goals / priorities in job search:</a:t>
            </a:r>
          </a:p>
          <a:p>
            <a:pPr lvl="1" eaLnBrk="1" hangingPunct="1"/>
            <a:r>
              <a:rPr lang="en-US" smtClean="0"/>
              <a:t>Practice Profile </a:t>
            </a:r>
          </a:p>
          <a:p>
            <a:pPr lvl="1" eaLnBrk="1" hangingPunct="1"/>
            <a:r>
              <a:rPr lang="en-US" smtClean="0"/>
              <a:t>Geography / Lifestyle</a:t>
            </a:r>
          </a:p>
          <a:p>
            <a:pPr lvl="1" eaLnBrk="1" hangingPunct="1"/>
            <a:r>
              <a:rPr lang="en-US" smtClean="0"/>
              <a:t>Finances – see </a:t>
            </a:r>
            <a:r>
              <a:rPr lang="en-US" smtClean="0">
                <a:hlinkClick r:id="rId2"/>
              </a:rPr>
              <a:t>www.aaemrsa.org/resources/finance/guide.php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ABEM Longitudinal Study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Most common leisure activities:</a:t>
            </a:r>
          </a:p>
          <a:p>
            <a:pPr eaLnBrk="1" hangingPunct="1"/>
            <a:r>
              <a:rPr lang="en-US" smtClean="0"/>
              <a:t>Nature, outdoor, community activities</a:t>
            </a:r>
          </a:p>
          <a:p>
            <a:pPr eaLnBrk="1" hangingPunct="1"/>
            <a:r>
              <a:rPr lang="en-US" smtClean="0"/>
              <a:t>Cultural arts</a:t>
            </a:r>
          </a:p>
          <a:p>
            <a:pPr eaLnBrk="1" hangingPunct="1"/>
            <a:r>
              <a:rPr lang="en-US" smtClean="0"/>
              <a:t>Movies</a:t>
            </a:r>
          </a:p>
          <a:p>
            <a:pPr eaLnBrk="1" hangingPunct="1"/>
            <a:r>
              <a:rPr lang="en-US" smtClean="0"/>
              <a:t>Cooking</a:t>
            </a:r>
          </a:p>
        </p:txBody>
      </p:sp>
    </p:spTree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ABEM Longitudinal Study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Most common answers to “serious problems affecting EM”:</a:t>
            </a:r>
          </a:p>
          <a:p>
            <a:pPr eaLnBrk="1" hangingPunct="1"/>
            <a:r>
              <a:rPr lang="en-US" smtClean="0"/>
              <a:t>Poorly-funded or insured patients</a:t>
            </a:r>
          </a:p>
          <a:p>
            <a:pPr eaLnBrk="1" hangingPunct="1"/>
            <a:r>
              <a:rPr lang="en-US" smtClean="0"/>
              <a:t>ED overcrowding</a:t>
            </a:r>
          </a:p>
          <a:p>
            <a:pPr eaLnBrk="1" hangingPunct="1"/>
            <a:r>
              <a:rPr lang="en-US" smtClean="0"/>
              <a:t>EM is “misunderstood” and “in a time of transition”</a:t>
            </a:r>
          </a:p>
        </p:txBody>
      </p:sp>
    </p:spTree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Sanders et al.  Annals 1994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“Characteristics influencing career decisions of academic and non-academic emergency physicians”. </a:t>
            </a:r>
          </a:p>
          <a:p>
            <a:pPr eaLnBrk="1" hangingPunct="1"/>
            <a:r>
              <a:rPr lang="en-US" smtClean="0"/>
              <a:t>1203 respondents </a:t>
            </a:r>
          </a:p>
          <a:p>
            <a:pPr eaLnBrk="1" hangingPunct="1"/>
            <a:r>
              <a:rPr lang="en-US" smtClean="0"/>
              <a:t>Academics more likely to have completed EM or IM residency and fellowship (research, toxicology, etc.)</a:t>
            </a:r>
          </a:p>
        </p:txBody>
      </p:sp>
    </p:spTree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Sanders et al.  Annals 1994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Nonfaculty and clinical faculty cited top factors influencing their career decisions as…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…family obligations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…leisure time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…income</a:t>
            </a:r>
          </a:p>
        </p:txBody>
      </p:sp>
    </p:spTree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Sanders et al.  Annals 1994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en-US" smtClean="0"/>
              <a:t>Research faculty: top factors influencing career decisions were…</a:t>
            </a:r>
          </a:p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en-US" smtClean="0"/>
              <a:t>…role models during residency</a:t>
            </a:r>
          </a:p>
          <a:p>
            <a:pPr eaLnBrk="1" hangingPunct="1">
              <a:lnSpc>
                <a:spcPct val="90000"/>
              </a:lnSpc>
              <a:buFont typeface="Monotype Sorts" charset="2"/>
              <a:buNone/>
            </a:pPr>
            <a:r>
              <a:rPr lang="en-US" smtClean="0"/>
              <a:t>…value of research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Indebtedness: no difference between academic and non-academic</a:t>
            </a:r>
          </a:p>
        </p:txBody>
      </p:sp>
    </p:spTree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Hall et al.  Annals, 1992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“Factors associated with career longevity in residency-trained emergency physicians”. </a:t>
            </a:r>
          </a:p>
          <a:p>
            <a:pPr eaLnBrk="1" hangingPunct="1"/>
            <a:r>
              <a:rPr lang="en-US" smtClean="0"/>
              <a:t>539 respondents</a:t>
            </a:r>
          </a:p>
          <a:p>
            <a:pPr eaLnBrk="1" hangingPunct="1"/>
            <a:r>
              <a:rPr lang="en-US" smtClean="0"/>
              <a:t>Continuing EM practice vs. left EM</a:t>
            </a:r>
          </a:p>
        </p:txBody>
      </p:sp>
    </p:spTree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Hall et al.  Annals, 1992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Those who left EM were…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…less likely to be board certified in Emergency Medicine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…less likely to work with residents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…more likely to report annual income &lt;$100,000</a:t>
            </a:r>
          </a:p>
        </p:txBody>
      </p:sp>
    </p:spTree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Doan-Wiggins.  AEM, 1995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“Practice satisfaction, occupational stress, and attrition of emergency physicians”</a:t>
            </a:r>
          </a:p>
          <a:p>
            <a:pPr eaLnBrk="1" hangingPunct="1"/>
            <a:r>
              <a:rPr lang="en-US" smtClean="0"/>
              <a:t>Residency-trained vs. non-residency-trained</a:t>
            </a:r>
          </a:p>
          <a:p>
            <a:pPr eaLnBrk="1" hangingPunct="1"/>
            <a:r>
              <a:rPr lang="en-US" smtClean="0"/>
              <a:t>25.2% reported feeling “burned out” or “impaired”</a:t>
            </a:r>
          </a:p>
        </p:txBody>
      </p:sp>
    </p:spTree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Doan-Wiggins.  AEM, 1995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significant difference between two groups</a:t>
            </a:r>
          </a:p>
          <a:p>
            <a:pPr eaLnBrk="1" hangingPunct="1"/>
            <a:r>
              <a:rPr lang="en-US" smtClean="0"/>
              <a:t>Both burnout and plans to leave EM were associated with lower overall practice satisfaction, psychiatric / alcohol / drug problems felt to be partially due to EM</a:t>
            </a:r>
          </a:p>
        </p:txBody>
      </p:sp>
    </p:spTree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Gallery, et al.  AEM 1992</a:t>
            </a:r>
          </a:p>
        </p:txBody>
      </p:sp>
      <p:sp>
        <p:nvSpPr>
          <p:cNvPr id="8909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“A study of occupational stress and depression among emergency physicians”.</a:t>
            </a:r>
          </a:p>
          <a:p>
            <a:pPr eaLnBrk="1" hangingPunct="1"/>
            <a:r>
              <a:rPr lang="en-US" smtClean="0"/>
              <a:t>763 respondents </a:t>
            </a:r>
          </a:p>
          <a:p>
            <a:pPr eaLnBrk="1" hangingPunct="1"/>
            <a:r>
              <a:rPr lang="en-US" smtClean="0"/>
              <a:t>12.4% somewhat or very likely to leave EM within next year</a:t>
            </a: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Practice Profile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Volume: patients-per-hour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Acuity: Level 1 tertiary referral or St. Elsewhere-in-the-Boonies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Physician coverage: single, double, multiple (and PAs and NPs)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Academic vs. non-academic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Patient population / demographics</a:t>
            </a:r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Gallery, et al.  AEM 1992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26.7% planned to leave EM within 5 years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57.1% planned to leave EM within 10 years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Women, older men, those with high stress levels, and those with lower job satisfaction more likely to consider leaving within 10 years</a:t>
            </a:r>
          </a:p>
        </p:txBody>
      </p:sp>
    </p:spTree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Lloyd, et al.  JEM, 1994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2"/>
              <a:buNone/>
            </a:pPr>
            <a:r>
              <a:rPr lang="en-US" smtClean="0"/>
              <a:t>“Burnout, depression, life and job satisfaction among Canadian emergency physicians”.</a:t>
            </a:r>
          </a:p>
          <a:p>
            <a:pPr eaLnBrk="1" hangingPunct="1"/>
            <a:r>
              <a:rPr lang="en-US" smtClean="0"/>
              <a:t>46% medium – high level of emotional exhaustion</a:t>
            </a:r>
          </a:p>
        </p:txBody>
      </p:sp>
    </p:spTree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Lloyd, et al.  JEM, 1994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93% medium – high depersonalization</a:t>
            </a:r>
          </a:p>
          <a:p>
            <a:pPr eaLnBrk="1" hangingPunct="1"/>
            <a:r>
              <a:rPr lang="en-US" smtClean="0"/>
              <a:t>79% medium – low personal accomplishment</a:t>
            </a:r>
          </a:p>
          <a:p>
            <a:pPr eaLnBrk="1" hangingPunct="1"/>
            <a:r>
              <a:rPr lang="en-US" smtClean="0"/>
              <a:t>61% were satisfied with their lives</a:t>
            </a:r>
          </a:p>
          <a:p>
            <a:pPr eaLnBrk="1" hangingPunct="1"/>
            <a:r>
              <a:rPr lang="en-US" smtClean="0"/>
              <a:t>75.5% were satisfied with their jobs</a:t>
            </a:r>
          </a:p>
        </p:txBody>
      </p:sp>
    </p:spTree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Lloyd, et al.  JEM, 1994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Higher scores associated with increased age, being department head, increased vacation time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Lower scores associated with involvement in medical education, increased clinical hours, living in Quebec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Involvement in medical education strongly associated with depression</a:t>
            </a:r>
          </a:p>
        </p:txBody>
      </p:sp>
    </p:spTree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Resources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Monotype Sorts" charset="2"/>
              <a:buNone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Job Bank Web Sites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www.aaem.org/membership/jobbank.shtml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Job Bank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www.acep.org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EM Career Central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www.emra.org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Job Search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www.edphysician.com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6"/>
              </a:rPr>
              <a:t>www.emedhome.com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7"/>
              </a:rPr>
              <a:t>www.practicelink.com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8"/>
              </a:rPr>
              <a:t>www.napr.org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Resources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Cost of Living Calculators 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www.money.com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  Tools – Real Estate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www.careers.wsj.com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 Salaries &amp; Profiles</a:t>
            </a:r>
          </a:p>
          <a:p>
            <a:pPr marL="457200" indent="-457200" eaLnBrk="1" fontAlgn="auto" hangingPunct="1">
              <a:spcAft>
                <a:spcPts val="0"/>
              </a:spcAft>
              <a:defRPr/>
            </a:pP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Contract Issues for Emergency Physicians, edited by Joseph Wood, MD, JD – available from EMRA, $10</a:t>
            </a:r>
          </a:p>
        </p:txBody>
      </p:sp>
    </p:spTree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968375"/>
            <a:ext cx="7799388" cy="1236663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6000" smtClean="0"/>
              <a:t>The clock is ticking….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09800"/>
            <a:ext cx="7799388" cy="466725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000"/>
              <a:t>GET BUSY!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Practice Profile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Hospital employee vs. group partner vs. independent contractor vs. faculty member</a:t>
            </a:r>
          </a:p>
          <a:p>
            <a:pPr eaLnBrk="1" hangingPunct="1"/>
            <a:r>
              <a:rPr lang="en-US" smtClean="0"/>
              <a:t>Personal goals: research, teaching, administration, part-time, etc.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Geography / Lifestyle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Location</a:t>
            </a:r>
          </a:p>
          <a:p>
            <a:pPr eaLnBrk="1" hangingPunct="1"/>
            <a:r>
              <a:rPr lang="en-US" smtClean="0"/>
              <a:t>Family needs</a:t>
            </a:r>
          </a:p>
          <a:p>
            <a:pPr eaLnBrk="1" hangingPunct="1"/>
            <a:r>
              <a:rPr lang="en-US" smtClean="0"/>
              <a:t>Lifestyle</a:t>
            </a:r>
          </a:p>
          <a:p>
            <a:pPr eaLnBrk="1" hangingPunct="1"/>
            <a:r>
              <a:rPr lang="en-US" smtClean="0"/>
              <a:t>Cost of Living</a:t>
            </a:r>
          </a:p>
          <a:p>
            <a:pPr eaLnBrk="1" hangingPunct="1"/>
            <a:r>
              <a:rPr lang="en-US" smtClean="0"/>
              <a:t>City size / characteristics</a:t>
            </a:r>
          </a:p>
          <a:p>
            <a:pPr eaLnBrk="1" hangingPunct="1">
              <a:buFont typeface="Monotype Sorts" charset="2"/>
              <a:buNone/>
            </a:pPr>
            <a:r>
              <a:rPr lang="en-US" smtClean="0"/>
              <a:t>Keep list as broad as possible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Codex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Codex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odex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alpha val="90000"/>
                <a:satMod val="115000"/>
              </a:schemeClr>
            </a:gs>
            <a:gs pos="100000">
              <a:schemeClr val="phClr">
                <a:shade val="94000"/>
                <a:alpha val="90000"/>
                <a:satMod val="135000"/>
              </a:schemeClr>
            </a:gs>
          </a:gsLst>
          <a:lin ang="5400000" scaled="1"/>
        </a:grad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12700" dir="5400000" rotWithShape="0">
              <a:srgbClr val="525252">
                <a:alpha val="85000"/>
              </a:srgbClr>
            </a:outerShdw>
          </a:effectLst>
          <a:scene3d>
            <a:camera prst="orthographicFront">
              <a:rot lat="0" lon="0" rev="0"/>
            </a:camera>
            <a:lightRig rig="sunrise" dir="t">
              <a:rot lat="0" lon="0" rev="6000000"/>
            </a:lightRig>
          </a:scene3d>
          <a:sp3d prstMaterial="matte">
            <a:bevelT w="50800" h="4445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Codex.thmx</Template>
  <TotalTime>11</TotalTime>
  <Words>2161</Words>
  <Application>Microsoft Macintosh PowerPoint</Application>
  <PresentationFormat>On-screen Show (4:3)</PresentationFormat>
  <Paragraphs>437</Paragraphs>
  <Slides>76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76</vt:i4>
      </vt:variant>
    </vt:vector>
  </HeadingPairs>
  <TitlesOfParts>
    <vt:vector size="89" baseType="lpstr">
      <vt:lpstr>Arial</vt:lpstr>
      <vt:lpstr>Calisto MT</vt:lpstr>
      <vt:lpstr>Wingdings</vt:lpstr>
      <vt:lpstr>Calibri</vt:lpstr>
      <vt:lpstr>Monotype Sorts</vt:lpstr>
      <vt:lpstr>Codex</vt:lpstr>
      <vt:lpstr>Codex</vt:lpstr>
      <vt:lpstr>Codex</vt:lpstr>
      <vt:lpstr>Codex</vt:lpstr>
      <vt:lpstr>Codex</vt:lpstr>
      <vt:lpstr>Codex</vt:lpstr>
      <vt:lpstr>Codex</vt:lpstr>
      <vt:lpstr>Codex</vt:lpstr>
      <vt:lpstr>Job Selection and Satisfaction Among Emergency Physicians Joe Lex, MD Temple  University School of Medicine</vt:lpstr>
      <vt:lpstr>Job Selection – New Grads</vt:lpstr>
      <vt:lpstr>Job Selection – New Grads</vt:lpstr>
      <vt:lpstr>Job Selection – New Grads</vt:lpstr>
      <vt:lpstr>The “Other Crap”….</vt:lpstr>
      <vt:lpstr>Job Selection – New Grads</vt:lpstr>
      <vt:lpstr>Practice Profile</vt:lpstr>
      <vt:lpstr>Practice Profile</vt:lpstr>
      <vt:lpstr>Geography / Lifestyle</vt:lpstr>
      <vt:lpstr>Financial Considerations</vt:lpstr>
      <vt:lpstr>Financial Considerations</vt:lpstr>
      <vt:lpstr>Job Selection – New Grads</vt:lpstr>
      <vt:lpstr>Do You Need a Recruiter?</vt:lpstr>
      <vt:lpstr>Best Open Markets</vt:lpstr>
      <vt:lpstr>Tightest Markets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What ED Directors Want</vt:lpstr>
      <vt:lpstr>One Director’s Perspective</vt:lpstr>
      <vt:lpstr>One Director’s Perspective</vt:lpstr>
      <vt:lpstr>One Director’s Perspective</vt:lpstr>
      <vt:lpstr>One Director’s Perspective</vt:lpstr>
      <vt:lpstr>One Director’s Perspective</vt:lpstr>
      <vt:lpstr>Job Satisfaction</vt:lpstr>
      <vt:lpstr>Why Do New Grads Leave?</vt:lpstr>
      <vt:lpstr>Why Do New Grads Leave?</vt:lpstr>
      <vt:lpstr>Who Stays Longest?</vt:lpstr>
      <vt:lpstr>Contributing to Attrition</vt:lpstr>
      <vt:lpstr>Contributing to Attrition</vt:lpstr>
      <vt:lpstr>Wakemen et al.  JEM 1991</vt:lpstr>
      <vt:lpstr>Wakemen et al.  JEM 1991</vt:lpstr>
      <vt:lpstr>ABEM Longitudinal Study</vt:lpstr>
      <vt:lpstr>ABEM Longitudinal Study</vt:lpstr>
      <vt:lpstr>ABEM Longitudinal Study</vt:lpstr>
      <vt:lpstr>ABEM Longitudinal Study</vt:lpstr>
      <vt:lpstr>ABEM Longitudinal Study</vt:lpstr>
      <vt:lpstr>ABEM Longitudinal Study</vt:lpstr>
      <vt:lpstr>Sanders et al.  Annals 1994</vt:lpstr>
      <vt:lpstr>Sanders et al.  Annals 1994</vt:lpstr>
      <vt:lpstr>Sanders et al.  Annals 1994</vt:lpstr>
      <vt:lpstr>Hall et al.  Annals, 1992</vt:lpstr>
      <vt:lpstr>Hall et al.  Annals, 1992</vt:lpstr>
      <vt:lpstr>Doan-Wiggins.  AEM, 1995</vt:lpstr>
      <vt:lpstr>Doan-Wiggins.  AEM, 1995</vt:lpstr>
      <vt:lpstr>Gallery, et al.  AEM 1992</vt:lpstr>
      <vt:lpstr>Gallery, et al.  AEM 1992</vt:lpstr>
      <vt:lpstr>Lloyd, et al.  JEM, 1994</vt:lpstr>
      <vt:lpstr>Lloyd, et al.  JEM, 1994</vt:lpstr>
      <vt:lpstr>Lloyd, et al.  JEM, 1994</vt:lpstr>
      <vt:lpstr>Resources</vt:lpstr>
      <vt:lpstr>Resources</vt:lpstr>
      <vt:lpstr>The clock is ticking….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Selection and Satisfaction Among Emergency Medicine Physicians</dc:title>
  <dc:creator>Brooke Ybarra</dc:creator>
  <cp:lastModifiedBy>pschulze</cp:lastModifiedBy>
  <cp:revision>2</cp:revision>
  <dcterms:created xsi:type="dcterms:W3CDTF">2010-03-01T18:32:57Z</dcterms:created>
  <dcterms:modified xsi:type="dcterms:W3CDTF">2010-04-05T16:11:55Z</dcterms:modified>
</cp:coreProperties>
</file>